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7" r:id="rId2"/>
    <p:sldId id="320" r:id="rId3"/>
    <p:sldId id="321" r:id="rId4"/>
    <p:sldId id="322" r:id="rId5"/>
    <p:sldId id="332" r:id="rId6"/>
    <p:sldId id="323" r:id="rId7"/>
  </p:sldIdLst>
  <p:sldSz cx="9144000" cy="6858000" type="screen4x3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CC"/>
    <a:srgbClr val="FF9999"/>
    <a:srgbClr val="FF5050"/>
    <a:srgbClr val="FF7C80"/>
    <a:srgbClr val="0099FF"/>
    <a:srgbClr val="000099"/>
    <a:srgbClr val="0066CC"/>
    <a:srgbClr val="402500"/>
    <a:srgbClr val="003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5" autoAdjust="0"/>
    <p:restoredTop sz="94660"/>
  </p:normalViewPr>
  <p:slideViewPr>
    <p:cSldViewPr>
      <p:cViewPr varScale="1">
        <p:scale>
          <a:sx n="73" d="100"/>
          <a:sy n="73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96"/>
      </p:cViewPr>
      <p:guideLst>
        <p:guide orient="horz" pos="3110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川内中学校内研修「部活動を考える」資料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84DB7-8DAF-4E88-9752-6ABAB36213B2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7316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93C5E-FF97-4B1A-AEEB-FC325A770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71881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川内中学校内研修「部活動を考える」資料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F9849-E057-46F6-9096-95EE69EF8BC8}" type="datetimeFigureOut">
              <a:rPr kumimoji="1" lang="ja-JP" altLang="en-US" smtClean="0"/>
              <a:pPr/>
              <a:t>2017/2/10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9515"/>
            <a:ext cx="538861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7316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A5521-750B-48B0-A03F-FB8D7D3D14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58652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川内中学校内研修「部活動を考える」資料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川内中学校内研修「部活動を考える」資料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川内中学校内研修「部活動を考える」資料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川内中学校内研修「部活動を考える」資料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川内中学校内研修「部活動を考える」資料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川内中学校内研修「部活動を考える」資料</a:t>
            </a:r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2FE8-07A0-443A-9288-7875E28E28CF}" type="datetime1">
              <a:rPr kumimoji="1" lang="ja-JP" altLang="en-US" smtClean="0"/>
              <a:pPr/>
              <a:t>2017/2/10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48CD-4E77-46B4-AC3C-29479D8BEECA}" type="datetime1">
              <a:rPr kumimoji="1" lang="ja-JP" altLang="en-US" smtClean="0"/>
              <a:pPr/>
              <a:t>2017/2/10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83BE-8E57-4C9D-B4AE-906C5E96EF43}" type="datetime1">
              <a:rPr kumimoji="1" lang="ja-JP" altLang="en-US" smtClean="0"/>
              <a:pPr/>
              <a:t>2017/2/10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DB11-9222-4FDE-86D9-46BE659C3060}" type="datetime1">
              <a:rPr kumimoji="1" lang="ja-JP" altLang="en-US" smtClean="0"/>
              <a:pPr/>
              <a:t>2017/2/10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6DE6-5358-4BA9-B3A2-0CA411AB23FA}" type="datetime1">
              <a:rPr kumimoji="1" lang="ja-JP" altLang="en-US" smtClean="0"/>
              <a:pPr/>
              <a:t>2017/2/10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B8FA-A0B3-4F51-B803-16972D4865E4}" type="datetime1">
              <a:rPr kumimoji="1" lang="ja-JP" altLang="en-US" smtClean="0"/>
              <a:pPr/>
              <a:t>2017/2/10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8BAE-4EC0-47EC-B03D-6D7F8295C6E1}" type="datetime1">
              <a:rPr kumimoji="1" lang="ja-JP" altLang="en-US" smtClean="0"/>
              <a:pPr/>
              <a:t>2017/2/10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6010-9A5A-4F14-932B-B917EE21725A}" type="datetime1">
              <a:rPr kumimoji="1" lang="ja-JP" altLang="en-US" smtClean="0"/>
              <a:pPr/>
              <a:t>2017/2/10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7D0F-7FA7-47BD-B327-CC99C90ECFAE}" type="datetime1">
              <a:rPr kumimoji="1" lang="ja-JP" altLang="en-US" smtClean="0"/>
              <a:pPr/>
              <a:t>2017/2/10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97EE-C966-423C-84EC-B96CFACF5598}" type="datetime1">
              <a:rPr kumimoji="1" lang="ja-JP" altLang="en-US" smtClean="0"/>
              <a:pPr/>
              <a:t>2017/2/10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18A-355E-4215-855E-ADBB6DB8B66B}" type="datetime1">
              <a:rPr kumimoji="1" lang="ja-JP" altLang="en-US" smtClean="0"/>
              <a:pPr/>
              <a:t>2017/2/10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9A750-6337-4300-A8A6-1966ECDB7242}" type="datetime1">
              <a:rPr kumimoji="1" lang="ja-JP" altLang="en-US" smtClean="0"/>
              <a:pPr/>
              <a:t>2017/2/10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27683" y="1569651"/>
            <a:ext cx="3600400" cy="648072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solidFill>
                  <a:schemeClr val="bg1"/>
                </a:solidFill>
                <a:ea typeface="ＤＦ特太ゴシック体" pitchFamily="1" charset="-128"/>
              </a:rPr>
              <a:t>　</a:t>
            </a:r>
            <a:r>
              <a:rPr lang="ja-JP" altLang="en-US" sz="2800" dirty="0" smtClean="0">
                <a:solidFill>
                  <a:schemeClr val="bg1"/>
                </a:solidFill>
                <a:ea typeface="ＤＦ特太ゴシック体" pitchFamily="1" charset="-128"/>
              </a:rPr>
              <a:t>●部活動の特徴</a:t>
            </a:r>
            <a:endParaRPr lang="ja-JP" altLang="en-US" sz="2800" dirty="0">
              <a:solidFill>
                <a:schemeClr val="bg1"/>
              </a:solidFill>
              <a:ea typeface="ＤＦ特太ゴシック体" pitchFamily="1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7683" y="2965839"/>
            <a:ext cx="388843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①自主的・自発的な参加</a:t>
            </a:r>
            <a:endParaRPr kumimoji="1" lang="ja-JP" altLang="en-US" sz="2400" dirty="0"/>
          </a:p>
        </p:txBody>
      </p:sp>
      <p:sp>
        <p:nvSpPr>
          <p:cNvPr id="5" name="下矢印 4"/>
          <p:cNvSpPr/>
          <p:nvPr/>
        </p:nvSpPr>
        <p:spPr>
          <a:xfrm rot="16200000">
            <a:off x="4180784" y="1454143"/>
            <a:ext cx="634378" cy="892782"/>
          </a:xfrm>
          <a:prstGeom prst="downArrow">
            <a:avLst>
              <a:gd name="adj1" fmla="val 34321"/>
              <a:gd name="adj2" fmla="val 50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6463" y="5517232"/>
            <a:ext cx="388348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③競争・勝負の世界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6424" y="4204537"/>
            <a:ext cx="388348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②異年齢集団（先輩・後輩）</a:t>
            </a:r>
            <a:endParaRPr kumimoji="1" lang="ja-JP" altLang="en-US" sz="2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127363" y="1569651"/>
            <a:ext cx="3600400" cy="648072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solidFill>
                  <a:schemeClr val="bg1"/>
                </a:solidFill>
                <a:ea typeface="ＤＦ特太ゴシック体" pitchFamily="1" charset="-128"/>
              </a:rPr>
              <a:t>　</a:t>
            </a:r>
            <a:r>
              <a:rPr lang="ja-JP" altLang="en-US" sz="2800" dirty="0" smtClean="0">
                <a:solidFill>
                  <a:schemeClr val="bg1"/>
                </a:solidFill>
                <a:ea typeface="ＤＦ特太ゴシック体" pitchFamily="1" charset="-128"/>
              </a:rPr>
              <a:t>●部活動の意義</a:t>
            </a:r>
            <a:endParaRPr lang="ja-JP" altLang="en-US" sz="2800" dirty="0">
              <a:solidFill>
                <a:schemeClr val="bg1"/>
              </a:solidFill>
              <a:ea typeface="ＤＦ特太ゴシック体" pitchFamily="1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30022" y="3018088"/>
            <a:ext cx="3888431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①主体性を育てる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930021" y="4204536"/>
            <a:ext cx="3888431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②</a:t>
            </a:r>
            <a:r>
              <a:rPr kumimoji="1" lang="ja-JP" altLang="en-US" sz="2400" dirty="0" smtClean="0"/>
              <a:t>仲間づくり（チームになる）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30022" y="5517245"/>
            <a:ext cx="407735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③負ける（失敗）体験ができる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5199" y="476672"/>
            <a:ext cx="777686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部活動の特徴と学校教育における意義について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6479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14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31966" y="404664"/>
            <a:ext cx="4752528" cy="86409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solidFill>
                  <a:schemeClr val="bg1"/>
                </a:solidFill>
                <a:ea typeface="ＤＦ特太ゴシック体" pitchFamily="1" charset="-128"/>
              </a:rPr>
              <a:t>　</a:t>
            </a:r>
            <a:r>
              <a:rPr lang="ja-JP" altLang="en-US" sz="4000" dirty="0" smtClean="0">
                <a:solidFill>
                  <a:schemeClr val="bg1"/>
                </a:solidFill>
                <a:ea typeface="ＤＦ特太ゴシック体" pitchFamily="1" charset="-128"/>
              </a:rPr>
              <a:t>①主体性を育てる</a:t>
            </a:r>
            <a:endParaRPr lang="ja-JP" altLang="en-US" sz="4000" dirty="0">
              <a:solidFill>
                <a:schemeClr val="bg1"/>
              </a:solidFill>
              <a:ea typeface="ＤＦ特太ゴシック体" pitchFamily="1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1560" y="2043000"/>
            <a:ext cx="8136904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　</a:t>
            </a:r>
            <a:endParaRPr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 目的は何かを明確にし，そのために何をするかを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自分で考え，リスクを承知で行動することができる。</a:t>
            </a:r>
            <a:endParaRPr lang="en-US" altLang="ja-JP" sz="2800" dirty="0" smtClean="0"/>
          </a:p>
          <a:p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1748453"/>
            <a:ext cx="5164241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「主体的な人」とは</a:t>
            </a:r>
            <a:endParaRPr kumimoji="1" lang="ja-JP" altLang="en-US" sz="3200" dirty="0"/>
          </a:p>
        </p:txBody>
      </p:sp>
      <p:sp>
        <p:nvSpPr>
          <p:cNvPr id="6" name="角丸四角形 5"/>
          <p:cNvSpPr/>
          <p:nvPr/>
        </p:nvSpPr>
        <p:spPr>
          <a:xfrm>
            <a:off x="1043608" y="4005064"/>
            <a:ext cx="712879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主体性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を育てることは難しい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043608" y="5517232"/>
            <a:ext cx="712879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生徒の心に火をつける方法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4211960" y="4740244"/>
            <a:ext cx="648072" cy="848996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4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1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51520" y="548680"/>
            <a:ext cx="3960440" cy="576064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solidFill>
                  <a:schemeClr val="bg1"/>
                </a:solidFill>
                <a:ea typeface="ＤＦ特太ゴシック体" pitchFamily="1" charset="-128"/>
              </a:rPr>
              <a:t>　</a:t>
            </a:r>
            <a:r>
              <a:rPr lang="ja-JP" altLang="en-US" sz="3200" dirty="0" smtClean="0">
                <a:solidFill>
                  <a:schemeClr val="bg1"/>
                </a:solidFill>
                <a:ea typeface="ＤＦ特太ゴシック体" pitchFamily="1" charset="-128"/>
              </a:rPr>
              <a:t>①主体性を育てる</a:t>
            </a:r>
            <a:endParaRPr lang="ja-JP" altLang="en-US" sz="3200" dirty="0">
              <a:solidFill>
                <a:schemeClr val="bg1"/>
              </a:solidFill>
              <a:ea typeface="ＤＦ特太ゴシック体" pitchFamily="1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1560" y="1412776"/>
            <a:ext cx="8136904" cy="5078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　</a:t>
            </a:r>
            <a:endParaRPr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 </a:t>
            </a:r>
            <a:r>
              <a:rPr kumimoji="1" lang="ja-JP" altLang="en-US" sz="2000" dirty="0" smtClean="0"/>
              <a:t>・バレーボール市新人大会</a:t>
            </a:r>
            <a:r>
              <a:rPr lang="ja-JP" altLang="en-US" sz="2000" dirty="0" smtClean="0"/>
              <a:t>決勝戦。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・１セット目は</a:t>
            </a:r>
            <a:r>
              <a:rPr lang="en-US" altLang="ja-JP" sz="2000" dirty="0" smtClean="0"/>
              <a:t>25</a:t>
            </a:r>
            <a:r>
              <a:rPr lang="ja-JP" altLang="en-US" sz="2000" dirty="0" smtClean="0"/>
              <a:t>対</a:t>
            </a:r>
            <a:r>
              <a:rPr lang="en-US" altLang="ja-JP" sz="2000" dirty="0" smtClean="0"/>
              <a:t>22</a:t>
            </a:r>
            <a:r>
              <a:rPr lang="ja-JP" altLang="en-US" sz="2000" dirty="0" smtClean="0"/>
              <a:t>で勝ち，２セット目は</a:t>
            </a:r>
            <a:r>
              <a:rPr lang="en-US" altLang="ja-JP" sz="2000" dirty="0" smtClean="0"/>
              <a:t>23</a:t>
            </a:r>
            <a:r>
              <a:rPr lang="ja-JP" altLang="en-US" sz="2000" dirty="0" smtClean="0"/>
              <a:t>対</a:t>
            </a:r>
            <a:r>
              <a:rPr lang="en-US" altLang="ja-JP" sz="2000" dirty="0" smtClean="0"/>
              <a:t>25</a:t>
            </a:r>
            <a:r>
              <a:rPr lang="ja-JP" altLang="en-US" sz="2000" dirty="0" smtClean="0"/>
              <a:t>で負ける。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・３セット目</a:t>
            </a:r>
            <a:r>
              <a:rPr kumimoji="1" lang="en-US" altLang="ja-JP" sz="2000" dirty="0" smtClean="0"/>
              <a:t>23</a:t>
            </a:r>
            <a:r>
              <a:rPr kumimoji="1" lang="ja-JP" altLang="en-US" sz="2000" dirty="0" smtClean="0"/>
              <a:t>対</a:t>
            </a:r>
            <a:r>
              <a:rPr kumimoji="1" lang="en-US" altLang="ja-JP" sz="2000" dirty="0" smtClean="0"/>
              <a:t>23</a:t>
            </a:r>
            <a:r>
              <a:rPr kumimoji="1" lang="ja-JP" altLang="en-US" sz="2000" dirty="0" smtClean="0"/>
              <a:t>の場面で，本校のエース</a:t>
            </a:r>
            <a:r>
              <a:rPr kumimoji="1" lang="en-US" altLang="ja-JP" sz="2000" dirty="0" smtClean="0"/>
              <a:t>A</a:t>
            </a:r>
            <a:r>
              <a:rPr kumimoji="1" lang="ja-JP" altLang="en-US" sz="2000" dirty="0" smtClean="0"/>
              <a:t>にトスがあがる。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・</a:t>
            </a:r>
            <a:r>
              <a:rPr lang="en-US" altLang="ja-JP" sz="2000" dirty="0" smtClean="0"/>
              <a:t>A</a:t>
            </a:r>
            <a:r>
              <a:rPr lang="ja-JP" altLang="en-US" sz="2000" dirty="0" smtClean="0"/>
              <a:t>はスパイクを打たずにフェイントをする。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・そのフェイントが拾われて，攻め返され失点。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・結局３セット目は２３対２５で失い，準優勝。</a:t>
            </a:r>
            <a:endParaRPr lang="en-US" altLang="ja-JP" sz="2000" dirty="0" smtClean="0"/>
          </a:p>
          <a:p>
            <a:endParaRPr kumimoji="1" lang="en-US" altLang="ja-JP" sz="2800" dirty="0" smtClean="0"/>
          </a:p>
          <a:p>
            <a:endParaRPr lang="en-US" altLang="ja-JP" sz="2800" dirty="0"/>
          </a:p>
          <a:p>
            <a:endParaRPr kumimoji="1" lang="en-US" altLang="ja-JP" sz="2800" dirty="0" smtClean="0"/>
          </a:p>
          <a:p>
            <a:endParaRPr lang="en-US" altLang="ja-JP" sz="2800" dirty="0"/>
          </a:p>
          <a:p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8202" y="1268760"/>
            <a:ext cx="2143558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　</a:t>
            </a:r>
            <a:r>
              <a:rPr lang="en-US" altLang="ja-JP" sz="3200" dirty="0" smtClean="0"/>
              <a:t>【</a:t>
            </a:r>
            <a:r>
              <a:rPr lang="ja-JP" altLang="en-US" sz="3200" dirty="0" smtClean="0"/>
              <a:t>場面</a:t>
            </a:r>
            <a:r>
              <a:rPr lang="en-US" altLang="ja-JP" sz="3200" dirty="0" smtClean="0"/>
              <a:t>】</a:t>
            </a:r>
            <a:endParaRPr kumimoji="1" lang="ja-JP" altLang="en-US" sz="3200" dirty="0"/>
          </a:p>
        </p:txBody>
      </p:sp>
      <p:sp>
        <p:nvSpPr>
          <p:cNvPr id="6" name="角丸四角形 5"/>
          <p:cNvSpPr/>
          <p:nvPr/>
        </p:nvSpPr>
        <p:spPr>
          <a:xfrm>
            <a:off x="1071710" y="3951932"/>
            <a:ext cx="712879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u="sng" dirty="0" smtClean="0">
                <a:solidFill>
                  <a:schemeClr val="tx1"/>
                </a:solidFill>
              </a:rPr>
              <a:t>なぜ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，勝負しなかったんだ？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040014" y="5502132"/>
            <a:ext cx="712879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あそこで勝負しなかったのは，</a:t>
            </a:r>
            <a:r>
              <a:rPr kumimoji="1" lang="ja-JP" altLang="en-US" sz="2400" u="sng" dirty="0" smtClean="0">
                <a:solidFill>
                  <a:schemeClr val="tx1"/>
                </a:solidFill>
              </a:rPr>
              <a:t>なに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が理由なんだ？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4169851" y="4643363"/>
            <a:ext cx="648072" cy="93863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円/楕円 1"/>
          <p:cNvSpPr/>
          <p:nvPr/>
        </p:nvSpPr>
        <p:spPr>
          <a:xfrm>
            <a:off x="467544" y="4797152"/>
            <a:ext cx="3672408" cy="61633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dirty="0" smtClean="0">
                <a:solidFill>
                  <a:schemeClr val="tx1"/>
                </a:solidFill>
              </a:rPr>
              <a:t>「なぜ」は相手を責める言葉</a:t>
            </a:r>
            <a:endParaRPr kumimoji="1" lang="ja-JP" altLang="en-US" sz="1500" dirty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4860032" y="4797152"/>
            <a:ext cx="3672408" cy="61633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dirty="0" smtClean="0">
                <a:solidFill>
                  <a:schemeClr val="tx1"/>
                </a:solidFill>
              </a:rPr>
              <a:t>「なぜ」を「なに」に置き換える</a:t>
            </a:r>
            <a:endParaRPr kumimoji="1" lang="ja-JP" alt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33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8" grpId="0" animBg="1"/>
      <p:bldP spid="2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51520" y="188640"/>
            <a:ext cx="6480720" cy="576064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solidFill>
                  <a:schemeClr val="bg1"/>
                </a:solidFill>
                <a:ea typeface="ＤＦ特太ゴシック体" pitchFamily="1" charset="-128"/>
              </a:rPr>
              <a:t>　</a:t>
            </a:r>
            <a:r>
              <a:rPr lang="ja-JP" altLang="en-US" sz="3200" dirty="0" smtClean="0">
                <a:solidFill>
                  <a:schemeClr val="bg1"/>
                </a:solidFill>
                <a:ea typeface="ＤＦ特太ゴシック体" pitchFamily="1" charset="-128"/>
              </a:rPr>
              <a:t>②仲間づくり（チームになる）</a:t>
            </a:r>
            <a:endParaRPr lang="ja-JP" altLang="en-US" sz="3200" dirty="0">
              <a:solidFill>
                <a:schemeClr val="bg1"/>
              </a:solidFill>
              <a:ea typeface="ＤＦ特太ゴシック体" pitchFamily="1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5958" y="1992361"/>
            <a:ext cx="7852466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・メンバーが同じ目的を持っている。</a:t>
            </a:r>
            <a:endParaRPr lang="en-US" altLang="ja-JP" sz="2800" dirty="0" smtClean="0"/>
          </a:p>
          <a:p>
            <a:r>
              <a:rPr lang="ja-JP" altLang="en-US" sz="2800" dirty="0" smtClean="0"/>
              <a:t>・目的達成のためにメンバーが役割を持っている。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・メンバーが</a:t>
            </a:r>
            <a:r>
              <a:rPr lang="ja-JP" altLang="en-US" sz="2800" dirty="0" smtClean="0"/>
              <a:t>弱い部分を補いあっている。</a:t>
            </a:r>
            <a:endParaRPr kumimoji="1" lang="en-US" altLang="ja-JP" sz="2800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1040014" y="3501008"/>
            <a:ext cx="7128792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選手ひとりひとりを大切にする。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112606" y="5085184"/>
            <a:ext cx="7128792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・控え選手が目標を持ち，役割を自覚し部活動に主体的に取り組む。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・チーム全体が控え選手に感謝の気持ちを持つ。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1432160"/>
            <a:ext cx="1800201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「チーム」</a:t>
            </a:r>
            <a:endParaRPr kumimoji="1" lang="ja-JP" altLang="en-US" sz="3200" dirty="0"/>
          </a:p>
        </p:txBody>
      </p:sp>
      <p:sp>
        <p:nvSpPr>
          <p:cNvPr id="7" name="下矢印吹き出し 6"/>
          <p:cNvSpPr/>
          <p:nvPr/>
        </p:nvSpPr>
        <p:spPr>
          <a:xfrm>
            <a:off x="1976702" y="4077072"/>
            <a:ext cx="5400600" cy="1152128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特に，控え選手を大切にする。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112606" y="6021288"/>
            <a:ext cx="7128792" cy="4471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そのために指導者としてどう関わるか？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958" y="952530"/>
            <a:ext cx="6692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「チーム」と「グループ」の違いは？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5943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14" grpId="0" animBg="1"/>
      <p:bldP spid="9" grpId="0" animBg="1"/>
      <p:bldP spid="7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51520" y="548680"/>
            <a:ext cx="6480720" cy="576064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solidFill>
                  <a:schemeClr val="bg1"/>
                </a:solidFill>
                <a:ea typeface="ＤＦ特太ゴシック体" pitchFamily="1" charset="-128"/>
              </a:rPr>
              <a:t>　</a:t>
            </a:r>
            <a:r>
              <a:rPr lang="ja-JP" altLang="en-US" sz="3200" dirty="0">
                <a:solidFill>
                  <a:schemeClr val="bg1"/>
                </a:solidFill>
                <a:ea typeface="ＤＦ特太ゴシック体" pitchFamily="1" charset="-128"/>
              </a:rPr>
              <a:t>③</a:t>
            </a:r>
            <a:r>
              <a:rPr lang="ja-JP" altLang="en-US" sz="3200" dirty="0" smtClean="0">
                <a:solidFill>
                  <a:schemeClr val="bg1"/>
                </a:solidFill>
                <a:ea typeface="ＤＦ特太ゴシック体" pitchFamily="1" charset="-128"/>
              </a:rPr>
              <a:t>負ける（失敗）体験ができる</a:t>
            </a:r>
            <a:endParaRPr lang="ja-JP" altLang="en-US" sz="3200" dirty="0">
              <a:solidFill>
                <a:schemeClr val="bg1"/>
              </a:solidFill>
              <a:ea typeface="ＤＦ特太ゴシック体" pitchFamily="1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1556792"/>
            <a:ext cx="727280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人は，「負けたとき」「失敗したとき」に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どうするかが大切。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7584" y="3284984"/>
            <a:ext cx="727280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逆境にこそ人間の本性が現れる。</a:t>
            </a:r>
            <a:endParaRPr kumimoji="1" lang="ja-JP" altLang="en-US" sz="3600" dirty="0"/>
          </a:p>
        </p:txBody>
      </p:sp>
      <p:sp>
        <p:nvSpPr>
          <p:cNvPr id="2" name="円/楕円 1"/>
          <p:cNvSpPr/>
          <p:nvPr/>
        </p:nvSpPr>
        <p:spPr>
          <a:xfrm>
            <a:off x="1979712" y="4495667"/>
            <a:ext cx="496855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 smtClean="0"/>
              <a:t>生きぬく力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53414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39144" y="404664"/>
            <a:ext cx="6480720" cy="576064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solidFill>
                  <a:schemeClr val="bg1"/>
                </a:solidFill>
                <a:ea typeface="ＤＦ特太ゴシック体" pitchFamily="1" charset="-128"/>
              </a:rPr>
              <a:t>　</a:t>
            </a:r>
            <a:r>
              <a:rPr lang="ja-JP" altLang="en-US" sz="3200" dirty="0">
                <a:solidFill>
                  <a:schemeClr val="bg1"/>
                </a:solidFill>
                <a:ea typeface="ＤＦ特太ゴシック体" pitchFamily="1" charset="-128"/>
              </a:rPr>
              <a:t>③</a:t>
            </a:r>
            <a:r>
              <a:rPr lang="ja-JP" altLang="en-US" sz="3200" dirty="0" smtClean="0">
                <a:solidFill>
                  <a:schemeClr val="bg1"/>
                </a:solidFill>
                <a:ea typeface="ＤＦ特太ゴシック体" pitchFamily="1" charset="-128"/>
              </a:rPr>
              <a:t>負ける（失敗）体験ができる</a:t>
            </a:r>
            <a:endParaRPr lang="ja-JP" altLang="en-US" sz="3200" dirty="0">
              <a:solidFill>
                <a:schemeClr val="bg1"/>
              </a:solidFill>
              <a:ea typeface="ＤＦ特太ゴシック体" pitchFamily="1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9144" y="1287338"/>
            <a:ext cx="403244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【</a:t>
            </a:r>
            <a:r>
              <a:rPr lang="ja-JP" altLang="en-US" sz="2800" dirty="0" smtClean="0"/>
              <a:t>目標を３種類に分ける</a:t>
            </a:r>
            <a:r>
              <a:rPr lang="en-US" altLang="ja-JP" sz="2800" dirty="0" smtClean="0"/>
              <a:t>】</a:t>
            </a:r>
            <a:endParaRPr kumimoji="1" lang="en-US" altLang="ja-JP" sz="2800" dirty="0" smtClean="0"/>
          </a:p>
        </p:txBody>
      </p:sp>
      <p:sp>
        <p:nvSpPr>
          <p:cNvPr id="16" name="角丸四角形 15"/>
          <p:cNvSpPr/>
          <p:nvPr/>
        </p:nvSpPr>
        <p:spPr>
          <a:xfrm>
            <a:off x="767451" y="6009031"/>
            <a:ext cx="7524837" cy="4471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「過程に関する目標」は意欲の持続と集中することにつながる。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0036" y="2180132"/>
            <a:ext cx="335247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①結果に関する目標</a:t>
            </a:r>
            <a:endParaRPr kumimoji="1" lang="en-US" altLang="ja-JP" sz="24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3767" y="3345433"/>
            <a:ext cx="432696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②パフォーマンスに関する目標</a:t>
            </a:r>
            <a:endParaRPr kumimoji="1" lang="en-US" altLang="ja-JP" sz="24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0036" y="4481319"/>
            <a:ext cx="297353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③過程に関する目標</a:t>
            </a:r>
            <a:endParaRPr kumimoji="1" lang="en-US" altLang="ja-JP" sz="24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2185" y="3961377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自分自身のパフォーマンスの向上を目指すための目標</a:t>
            </a:r>
            <a:endParaRPr kumimoji="1" lang="ja-JP" altLang="en-US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78257" y="3389125"/>
            <a:ext cx="43924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 smtClean="0"/>
              <a:t>（例）１００ｍハードルの自己ベスト記録を更新する。</a:t>
            </a:r>
            <a:endParaRPr kumimoji="1" lang="ja-JP" altLang="en-US" sz="15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57381" y="4481319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（例）１００ｍハードルの自己ベスト記録更新のために，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 抜き足の動作を速くする。</a:t>
            </a:r>
            <a:endParaRPr kumimoji="1" lang="ja-JP" altLang="en-US" sz="1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09607" y="5157192"/>
            <a:ext cx="7559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選手がどのように具体的にスキルを獲得するか。</a:t>
            </a:r>
            <a:endParaRPr lang="en-US" altLang="ja-JP" b="1" dirty="0" smtClean="0"/>
          </a:p>
          <a:p>
            <a:r>
              <a:rPr kumimoji="1" lang="ja-JP" altLang="en-US" b="1" dirty="0" smtClean="0"/>
              <a:t>どうすればパフォーマンスが向上につながるかを選手が考える力がつく。</a:t>
            </a:r>
            <a:endParaRPr kumimoji="1" lang="ja-JP" altLang="en-US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07391" y="2249381"/>
            <a:ext cx="2248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（例）県大会優勝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79792" y="2740278"/>
            <a:ext cx="4997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頑張れば達成できる目標にすることが大切</a:t>
            </a:r>
            <a:endParaRPr kumimoji="1" lang="ja-JP" altLang="en-US" b="1" dirty="0"/>
          </a:p>
        </p:txBody>
      </p:sp>
      <p:sp>
        <p:nvSpPr>
          <p:cNvPr id="22" name="角丸四角形 21"/>
          <p:cNvSpPr/>
          <p:nvPr/>
        </p:nvSpPr>
        <p:spPr>
          <a:xfrm>
            <a:off x="4770332" y="1363410"/>
            <a:ext cx="3699066" cy="4471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「期限のない目標」は無意味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6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0" grpId="0" animBg="1"/>
      <p:bldP spid="11" grpId="0" animBg="1"/>
      <p:bldP spid="13" grpId="0" animBg="1"/>
      <p:bldP spid="3" grpId="0"/>
      <p:bldP spid="17" grpId="0"/>
      <p:bldP spid="18" grpId="0"/>
      <p:bldP spid="19" grpId="0"/>
      <p:bldP spid="20" grpId="0"/>
      <p:bldP spid="21" grpId="0"/>
      <p:bldP spid="2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16E3865B90DF4CAEA8CF2415F4798C" ma:contentTypeVersion="2" ma:contentTypeDescription="新しいドキュメントを作成します。" ma:contentTypeScope="" ma:versionID="c417eb9802507caad7619f6067a70f17">
  <xsd:schema xmlns:xsd="http://www.w3.org/2001/XMLSchema" xmlns:xs="http://www.w3.org/2001/XMLSchema" xmlns:p="http://schemas.microsoft.com/office/2006/metadata/properties" xmlns:ns2="3f4fe094-e77d-403a-8749-a11d4d81c6d5" targetNamespace="http://schemas.microsoft.com/office/2006/metadata/properties" ma:root="true" ma:fieldsID="35437cd45d1d8f01d317b95cb213fb37" ns2:_="">
    <xsd:import namespace="3f4fe094-e77d-403a-8749-a11d4d81c6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4fe094-e77d-403a-8749-a11d4d81c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0A31B1-8EC3-4FD4-BA2E-3EA900394526}"/>
</file>

<file path=customXml/itemProps2.xml><?xml version="1.0" encoding="utf-8"?>
<ds:datastoreItem xmlns:ds="http://schemas.openxmlformats.org/officeDocument/2006/customXml" ds:itemID="{3FFF3028-1408-4DA2-913B-C58AE3298564}"/>
</file>

<file path=customXml/itemProps3.xml><?xml version="1.0" encoding="utf-8"?>
<ds:datastoreItem xmlns:ds="http://schemas.openxmlformats.org/officeDocument/2006/customXml" ds:itemID="{6E9897A0-CFE8-4504-891D-1BEAB7DDB5C9}"/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431</Words>
  <Application>Microsoft Office PowerPoint</Application>
  <PresentationFormat>画面に合わせる (4:3)</PresentationFormat>
  <Paragraphs>70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kanrisya</dc:creator>
  <cp:lastModifiedBy>川内中学校</cp:lastModifiedBy>
  <cp:revision>203</cp:revision>
  <cp:lastPrinted>2017-02-10T02:10:33Z</cp:lastPrinted>
  <dcterms:created xsi:type="dcterms:W3CDTF">2014-09-02T01:13:29Z</dcterms:created>
  <dcterms:modified xsi:type="dcterms:W3CDTF">2017-02-10T02:10:37Z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0x0101002B16E3865B90DF4CAEA8CF2415F4798C</vt:lpwstr>
  </property>
</Properties>
</file>